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sldIdLst>
    <p:sldId id="260" r:id="rId2"/>
    <p:sldId id="262" r:id="rId3"/>
    <p:sldId id="272" r:id="rId4"/>
    <p:sldId id="264" r:id="rId5"/>
    <p:sldId id="266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15" clrIdx="0"/>
  <p:cmAuthor id="1" name="Kevin Gotchet" initials="KG" lastIdx="2" clrIdx="1"/>
  <p:cmAuthor id="2" name="Stephenv" initials="S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01E"/>
    <a:srgbClr val="D74E29"/>
    <a:srgbClr val="CA1C77"/>
    <a:srgbClr val="C532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140" autoAdjust="0"/>
  </p:normalViewPr>
  <p:slideViewPr>
    <p:cSldViewPr>
      <p:cViewPr>
        <p:scale>
          <a:sx n="90" d="100"/>
          <a:sy n="90" d="100"/>
        </p:scale>
        <p:origin x="-2136" y="-6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commentAuthors" Target="commentAuthors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4-06-02T22:32:05.017" idx="15">
    <p:pos x="1725" y="1999"/>
    <p:text>Kevin, URL needed to get screenshot</p:text>
  </p:cm>
</p:cmLst>
</file>

<file path=ppt/media/image1.tiff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2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14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kern="1200" baseline="0" dirty="0" smtClean="0">
                <a:solidFill>
                  <a:srgbClr val="E4701E"/>
                </a:solidFill>
                <a:latin typeface="Trade Gothic LT Std Cn" pitchFamily="34" charset="0"/>
                <a:ea typeface="+mn-ea"/>
                <a:cs typeface="+mn-cs"/>
              </a:rPr>
              <a:t>INCOME DISTRIBUTION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14-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3</a:t>
            </a:r>
            <a:r>
              <a:rPr lang="en-US" sz="8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baseline="0" dirty="0" smtClean="0">
                <a:solidFill>
                  <a:schemeClr val="bg1"/>
                </a:solidFill>
                <a:latin typeface="Trade Gothic LT Std" pitchFamily="34" charset="0"/>
              </a:rPr>
              <a:t> EDITION 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5968"/>
            <a:ext cx="8229600" cy="795132"/>
          </a:xfrm>
        </p:spPr>
        <p:txBody>
          <a:bodyPr>
            <a:normAutofit/>
          </a:bodyPr>
          <a:lstStyle/>
          <a:p>
            <a:r>
              <a:rPr lang="en-US" sz="3600" cap="none" dirty="0" smtClean="0"/>
              <a:t>Household Income Activity</a:t>
            </a:r>
            <a:endParaRPr lang="en-US" sz="3600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571999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400" dirty="0" smtClean="0"/>
              <a:t>1. Rank the household incomes from the lowest to the highest. </a:t>
            </a:r>
          </a:p>
          <a:p>
            <a:pPr>
              <a:buNone/>
            </a:pPr>
            <a:r>
              <a:rPr lang="en-US" sz="2400" dirty="0" smtClean="0"/>
              <a:t>2. Determine the aggregate (total) income for the country.</a:t>
            </a:r>
          </a:p>
          <a:p>
            <a:pPr>
              <a:buNone/>
            </a:pPr>
            <a:r>
              <a:rPr lang="en-US" sz="2400" dirty="0" smtClean="0"/>
              <a:t>3. Determine the median and the mean income for the country.</a:t>
            </a:r>
          </a:p>
          <a:p>
            <a:pPr>
              <a:buNone/>
            </a:pPr>
            <a:r>
              <a:rPr lang="en-US" sz="2400" dirty="0" smtClean="0"/>
              <a:t>4. Divide the households into five equal groups.</a:t>
            </a:r>
          </a:p>
          <a:p>
            <a:pPr>
              <a:buNone/>
            </a:pPr>
            <a:r>
              <a:rPr lang="en-US" sz="2400" dirty="0" smtClean="0"/>
              <a:t>5. Determine the aggregate income for each group.</a:t>
            </a:r>
          </a:p>
          <a:p>
            <a:pPr lvl="0">
              <a:buNone/>
            </a:pPr>
            <a:r>
              <a:rPr lang="en-US" sz="2400" dirty="0" smtClean="0"/>
              <a:t>6. Determine the percent of income each group has of the aggregate or total income.  (Divide the aggregate income of each group by the overall aggregate income of all households.)</a:t>
            </a:r>
          </a:p>
        </p:txBody>
      </p:sp>
    </p:spTree>
    <p:extLst>
      <p:ext uri="{BB962C8B-B14F-4D97-AF65-F5344CB8AC3E}">
        <p14:creationId xmlns:p14="http://schemas.microsoft.com/office/powerpoint/2010/main" val="37371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49468"/>
            <a:ext cx="8229600" cy="914400"/>
          </a:xfrm>
        </p:spPr>
        <p:txBody>
          <a:bodyPr>
            <a:noAutofit/>
          </a:bodyPr>
          <a:lstStyle/>
          <a:p>
            <a:r>
              <a:rPr lang="en-US" sz="3600" cap="none" dirty="0" smtClean="0"/>
              <a:t>Household Distribution of Income</a:t>
            </a:r>
            <a:endParaRPr lang="en-US" sz="3600" cap="none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077771"/>
              </p:ext>
            </p:extLst>
          </p:nvPr>
        </p:nvGraphicFramePr>
        <p:xfrm>
          <a:off x="457200" y="1600200"/>
          <a:ext cx="8229600" cy="3896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43200"/>
                <a:gridCol w="2743200"/>
                <a:gridCol w="2743200"/>
              </a:tblGrid>
              <a:tr h="490671"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Fictitious</a:t>
                      </a:r>
                      <a:r>
                        <a:rPr lang="en-US" sz="2000" b="1" baseline="0" dirty="0" smtClean="0">
                          <a:solidFill>
                            <a:schemeClr val="bg1"/>
                          </a:solidFill>
                        </a:rPr>
                        <a:t> Country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59218">
                <a:tc gridSpan="3">
                  <a:txBody>
                    <a:bodyPr/>
                    <a:lstStyle/>
                    <a:p>
                      <a:r>
                        <a:rPr lang="en-US" dirty="0" smtClean="0"/>
                        <a:t>Aggregate</a:t>
                      </a:r>
                      <a:r>
                        <a:rPr lang="en-US" baseline="0" dirty="0" smtClean="0"/>
                        <a:t> (total)</a:t>
                      </a:r>
                      <a:r>
                        <a:rPr lang="en-US" dirty="0" smtClean="0"/>
                        <a:t> household</a:t>
                      </a:r>
                      <a:r>
                        <a:rPr lang="en-US" baseline="0" dirty="0" smtClean="0"/>
                        <a:t> income =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7500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50311">
                <a:tc>
                  <a:txBody>
                    <a:bodyPr/>
                    <a:lstStyle/>
                    <a:p>
                      <a:r>
                        <a:rPr lang="en-US" dirty="0" smtClean="0"/>
                        <a:t>Ranking of Household</a:t>
                      </a:r>
                      <a:r>
                        <a:rPr lang="en-US" baseline="0" dirty="0" smtClean="0"/>
                        <a:t> Groups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Aggregate Income by Group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Percent Distribution of </a:t>
                      </a:r>
                    </a:p>
                    <a:p>
                      <a:pPr algn="ctr"/>
                      <a:r>
                        <a:rPr lang="en-US" dirty="0" smtClean="0"/>
                        <a:t>Aggregate</a:t>
                      </a:r>
                      <a:r>
                        <a:rPr lang="en-US" baseline="0" dirty="0" smtClean="0"/>
                        <a:t> Income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</a:tr>
              <a:tr h="459218">
                <a:tc>
                  <a:txBody>
                    <a:bodyPr/>
                    <a:lstStyle/>
                    <a:p>
                      <a:r>
                        <a:rPr lang="en-US" dirty="0" smtClean="0"/>
                        <a:t>Lowest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459218">
                <a:tc>
                  <a:txBody>
                    <a:bodyPr/>
                    <a:lstStyle/>
                    <a:p>
                      <a:r>
                        <a:rPr lang="en-US" dirty="0" smtClean="0"/>
                        <a:t>Second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59218">
                <a:tc>
                  <a:txBody>
                    <a:bodyPr/>
                    <a:lstStyle/>
                    <a:p>
                      <a:r>
                        <a:rPr lang="en-US" dirty="0" smtClean="0"/>
                        <a:t>Third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459218">
                <a:tc>
                  <a:txBody>
                    <a:bodyPr/>
                    <a:lstStyle/>
                    <a:p>
                      <a:r>
                        <a:rPr lang="en-US" dirty="0" smtClean="0"/>
                        <a:t>Fourth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459218">
                <a:tc>
                  <a:txBody>
                    <a:bodyPr/>
                    <a:lstStyle/>
                    <a:p>
                      <a:r>
                        <a:rPr lang="en-US" dirty="0" smtClean="0"/>
                        <a:t>Highest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0874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6102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cap="none" dirty="0" smtClean="0"/>
              <a:t> Mean Household Income (in dollars) Received by Quintiles</a:t>
            </a:r>
            <a:endParaRPr lang="en-US" sz="3600" cap="none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381000" y="2362200"/>
          <a:ext cx="83820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8200"/>
                <a:gridCol w="1600200"/>
                <a:gridCol w="1676400"/>
                <a:gridCol w="1371600"/>
                <a:gridCol w="1371600"/>
                <a:gridCol w="1524000"/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Year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Lowest Quintile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Second</a:t>
                      </a:r>
                      <a:r>
                        <a:rPr lang="en-US" baseline="0" dirty="0" smtClean="0"/>
                        <a:t> Quintile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Third Quintile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Fourth Quintile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Highest Quintile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1970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10,512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28,475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45,852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64,633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114,421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1980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11,435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28,459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46,961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69,186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123,358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1990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12,204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30,706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50,718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76,468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148,397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2000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13,543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33,815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56,311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87,537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189,692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b="1" dirty="0" smtClean="0"/>
                        <a:t>2010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11,578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30,047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51,777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83,065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178,384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8732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cap="none" dirty="0" smtClean="0"/>
              <a:t>Share of Aggregate Income </a:t>
            </a:r>
            <a:br>
              <a:rPr lang="en-US" sz="3600" cap="none" dirty="0" smtClean="0"/>
            </a:br>
            <a:r>
              <a:rPr lang="en-US" sz="3600" cap="none" dirty="0" smtClean="0"/>
              <a:t>Received by Quintiles</a:t>
            </a:r>
            <a:endParaRPr lang="en-US" sz="3600" cap="none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541320"/>
              </p:ext>
            </p:extLst>
          </p:nvPr>
        </p:nvGraphicFramePr>
        <p:xfrm>
          <a:off x="457200" y="2057400"/>
          <a:ext cx="8229600" cy="2895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66800"/>
                <a:gridCol w="1676400"/>
                <a:gridCol w="1371600"/>
                <a:gridCol w="1371600"/>
                <a:gridCol w="1371600"/>
                <a:gridCol w="1371600"/>
              </a:tblGrid>
              <a:tr h="370840">
                <a:tc rowSpan="2"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Year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Percent Distribution</a:t>
                      </a:r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 of Aggregate Income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Lowest Quintile</a:t>
                      </a:r>
                      <a:endParaRPr lang="en-US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Second Quintile</a:t>
                      </a:r>
                      <a:endParaRPr lang="en-US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Third Quintile</a:t>
                      </a:r>
                      <a:endParaRPr lang="en-US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Fourth Quintile</a:t>
                      </a:r>
                      <a:endParaRPr lang="en-US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baseline="0" dirty="0" smtClean="0">
                          <a:solidFill>
                            <a:schemeClr val="bg1"/>
                          </a:solidFill>
                        </a:rPr>
                        <a:t>Highest Quintile</a:t>
                      </a:r>
                      <a:endParaRPr lang="en-US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/>
                    </a:solidFill>
                  </a:tcPr>
                </a:tc>
              </a:tr>
              <a:tr h="40132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1970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4.1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10.8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17.4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24.5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43.3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1980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4.2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10.2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16.8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24.7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44.1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1990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3.8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9.6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15.9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24.0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46.6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2000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3.6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8.9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14.8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23.0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49.8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40000"/>
                      </a:srgb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smtClean="0"/>
                        <a:t>2010</a:t>
                      </a:r>
                      <a:endParaRPr lang="en-US" b="1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3.3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8.5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14.6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23.4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50.3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701E">
                        <a:alpha val="6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43000" y="5029200"/>
            <a:ext cx="746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Source: U.S. Census Bureau, Statistical Abstract of the United States: 2012 (131st edition) Washington, DC, 2011; http://www.census.gov/compendia/statab/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72618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458200" cy="1524000"/>
          </a:xfrm>
        </p:spPr>
        <p:txBody>
          <a:bodyPr>
            <a:noAutofit/>
          </a:bodyPr>
          <a:lstStyle/>
          <a:p>
            <a:r>
              <a:rPr lang="en-US" sz="2400" cap="none" dirty="0" smtClean="0"/>
              <a:t>Average Earnings of Full-time, Year-round Workers as a Proportion of the Average Earnings of High School Graduates by Educational Attainment: 1975 to 2013</a:t>
            </a:r>
            <a:r>
              <a:rPr lang="en-GB" sz="2400" dirty="0" smtClean="0"/>
              <a:t/>
            </a:r>
            <a:br>
              <a:rPr lang="en-GB" sz="2400" dirty="0" smtClean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000" dirty="0" smtClean="0"/>
          </a:p>
          <a:p>
            <a:endParaRPr lang="en-US" sz="1000" dirty="0"/>
          </a:p>
          <a:p>
            <a:endParaRPr lang="en-US" sz="1000" dirty="0" smtClean="0"/>
          </a:p>
        </p:txBody>
      </p:sp>
      <p:grpSp>
        <p:nvGrpSpPr>
          <p:cNvPr id="8" name="Group 7"/>
          <p:cNvGrpSpPr/>
          <p:nvPr/>
        </p:nvGrpSpPr>
        <p:grpSpPr>
          <a:xfrm>
            <a:off x="1676400" y="1981200"/>
            <a:ext cx="5867400" cy="4191000"/>
            <a:chOff x="1676400" y="1981200"/>
            <a:chExt cx="5867400" cy="4191000"/>
          </a:xfrm>
        </p:grpSpPr>
        <p:pic>
          <p:nvPicPr>
            <p:cNvPr id="4" name="Picture 3" descr="http://www.census.gov/hhes/socdemo/education/data/cps/historical/fig10.jpg"/>
            <p:cNvPicPr/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676400" y="1981200"/>
              <a:ext cx="5867400" cy="4191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TextBox 6"/>
            <p:cNvSpPr txBox="1"/>
            <p:nvPr/>
          </p:nvSpPr>
          <p:spPr>
            <a:xfrm>
              <a:off x="3352800" y="3048000"/>
              <a:ext cx="1905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 smtClean="0"/>
                <a:t>FPO</a:t>
              </a:r>
              <a:endParaRPr lang="en-GB" sz="6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04062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2347</TotalTime>
  <Words>295</Words>
  <Application>Microsoft Macintosh PowerPoint</Application>
  <PresentationFormat>On-screen Show (4:3)</PresentationFormat>
  <Paragraphs>98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1_HSE_Lesson01_ms-comp</vt:lpstr>
      <vt:lpstr>Household Income Activity</vt:lpstr>
      <vt:lpstr>Household Distribution of Income</vt:lpstr>
      <vt:lpstr> Mean Household Income (in dollars) Received by Quintiles</vt:lpstr>
      <vt:lpstr>Share of Aggregate Income  Received by Quintiles</vt:lpstr>
      <vt:lpstr>Average Earnings of Full-time, Year-round Workers as a Proportion of the Average Earnings of High School Graduates by Educational Attainment: 1975 to 2013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Specht, Paul Joseph</dc:creator>
  <cp:lastModifiedBy>Kevin Gotchet</cp:lastModifiedBy>
  <cp:revision>116</cp:revision>
  <dcterms:created xsi:type="dcterms:W3CDTF">2014-03-12T22:37:09Z</dcterms:created>
  <dcterms:modified xsi:type="dcterms:W3CDTF">2014-08-05T12:58:41Z</dcterms:modified>
</cp:coreProperties>
</file>

<file path=docProps/thumbnail.jpeg>
</file>